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2" r:id="rId8"/>
    <p:sldId id="264" r:id="rId9"/>
    <p:sldId id="268" r:id="rId10"/>
    <p:sldId id="265" r:id="rId11"/>
    <p:sldId id="266" r:id="rId12"/>
    <p:sldId id="267" r:id="rId13"/>
    <p:sldId id="269" r:id="rId14"/>
    <p:sldId id="270" r:id="rId15"/>
    <p:sldId id="272" r:id="rId16"/>
    <p:sldId id="271" r:id="rId17"/>
    <p:sldId id="273" r:id="rId18"/>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1789B51A-CE1D-4B7C-A00D-85A0CD9720E9}" type="datetimeFigureOut">
              <a:rPr lang="it-IT" smtClean="0"/>
              <a:t>13/05/2024</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71BD64-08E3-46CB-939B-7758A1D2630D}" type="slidenum">
              <a:rPr lang="it-IT" smtClean="0"/>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89B51A-CE1D-4B7C-A00D-85A0CD9720E9}" type="datetimeFigureOut">
              <a:rPr lang="it-IT" smtClean="0"/>
              <a:t>13/05/2024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71BD64-08E3-46CB-939B-7758A1D2630D}"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D371BD64-08E3-46CB-939B-7758A1D2630D}" type="slidenum">
              <a:rPr lang="it-IT" smtClean="0"/>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89B51A-CE1D-4B7C-A00D-85A0CD9720E9}" type="datetimeFigureOut">
              <a:rPr lang="it-IT" smtClean="0"/>
              <a:t>13/05/2024</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1789B51A-CE1D-4B7C-A00D-85A0CD9720E9}" type="datetimeFigureOut">
              <a:rPr lang="it-IT" smtClean="0"/>
              <a:t>13/05/2024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D371BD64-08E3-46CB-939B-7758A1D2630D}" type="slidenum">
              <a:rPr lang="it-IT" smtClean="0"/>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1789B51A-CE1D-4B7C-A00D-85A0CD9720E9}" type="datetimeFigureOut">
              <a:rPr lang="it-IT" smtClean="0"/>
              <a:t>13/05/2024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71BD64-08E3-46CB-939B-7758A1D2630D}" type="slidenum">
              <a:rPr lang="it-IT" smtClean="0"/>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1789B51A-CE1D-4B7C-A00D-85A0CD9720E9}" type="datetimeFigureOut">
              <a:rPr lang="it-IT" smtClean="0"/>
              <a:t>13/05/2024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71BD64-08E3-46CB-939B-7758A1D2630D}" type="slidenum">
              <a:rPr lang="it-IT" smtClean="0"/>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p>
            <a:fld id="{1789B51A-CE1D-4B7C-A00D-85A0CD9720E9}" type="datetimeFigureOut">
              <a:rPr lang="it-IT" smtClean="0"/>
              <a:t>13/05/2024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D371BD64-08E3-46CB-939B-7758A1D2630D}" type="slidenum">
              <a:rPr lang="it-IT" smtClean="0"/>
              <a:t>‹N›</a:t>
            </a:fld>
            <a:endParaRPr lang="it-IT"/>
          </a:p>
        </p:txBody>
      </p:sp>
      <p:sp>
        <p:nvSpPr>
          <p:cNvPr id="23" name="Titolo 22"/>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789B51A-CE1D-4B7C-A00D-85A0CD9720E9}" type="datetimeFigureOut">
              <a:rPr lang="it-IT" smtClean="0"/>
              <a:t>13/05/2024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D371BD64-08E3-46CB-939B-7758A1D2630D}"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1789B51A-CE1D-4B7C-A00D-85A0CD9720E9}" type="datetimeFigureOut">
              <a:rPr lang="it-IT" smtClean="0"/>
              <a:t>13/05/2024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371BD64-08E3-46CB-939B-7758A1D2630D}"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371BD64-08E3-46CB-939B-7758A1D2630D}" type="slidenum">
              <a:rPr lang="it-IT" smtClean="0"/>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1789B51A-CE1D-4B7C-A00D-85A0CD9720E9}" type="datetimeFigureOut">
              <a:rPr lang="it-IT" smtClean="0"/>
              <a:t>13/05/2024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D371BD64-08E3-46CB-939B-7758A1D2630D}" type="slidenum">
              <a:rPr lang="it-IT" smtClean="0"/>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1789B51A-CE1D-4B7C-A00D-85A0CD9720E9}" type="datetimeFigureOut">
              <a:rPr lang="it-IT" smtClean="0"/>
              <a:t>13/05/2024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789B51A-CE1D-4B7C-A00D-85A0CD9720E9}" type="datetimeFigureOut">
              <a:rPr lang="it-IT" smtClean="0"/>
              <a:t>13/05/2024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371BD64-08E3-46CB-939B-7758A1D2630D}" type="slidenum">
              <a:rPr lang="it-IT" smtClean="0"/>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484784"/>
            <a:ext cx="8640960" cy="3024336"/>
          </a:xfrm>
          <a:ln w="57150"/>
        </p:spPr>
        <p:style>
          <a:lnRef idx="2">
            <a:schemeClr val="accent2"/>
          </a:lnRef>
          <a:fillRef idx="1">
            <a:schemeClr val="lt1"/>
          </a:fillRef>
          <a:effectRef idx="0">
            <a:schemeClr val="accent2"/>
          </a:effectRef>
          <a:fontRef idx="minor">
            <a:schemeClr val="dk1"/>
          </a:fontRef>
        </p:style>
        <p:txBody>
          <a:bodyPr>
            <a:normAutofit/>
          </a:bodyPr>
          <a:lstStyle/>
          <a:p>
            <a:r>
              <a:rPr lang="it-IT" sz="3200" b="1" dirty="0">
                <a:solidFill>
                  <a:schemeClr val="tx1"/>
                </a:solidFill>
              </a:rPr>
              <a:t>Vigilanza sull’adempimento dell’obbligo di istruzione e contrasto alla dispersione scolastica</a:t>
            </a:r>
          </a:p>
          <a:p>
            <a:r>
              <a:rPr lang="it-IT" sz="3200" b="1" dirty="0">
                <a:solidFill>
                  <a:schemeClr val="tx1"/>
                </a:solidFill>
              </a:rPr>
              <a:t> (c.d. “Decreto </a:t>
            </a:r>
            <a:r>
              <a:rPr lang="it-IT" sz="3200" b="1" dirty="0" err="1">
                <a:solidFill>
                  <a:schemeClr val="tx1"/>
                </a:solidFill>
              </a:rPr>
              <a:t>Caivano</a:t>
            </a:r>
            <a:r>
              <a:rPr lang="it-IT" sz="3200" b="1" dirty="0">
                <a:solidFill>
                  <a:schemeClr val="tx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552" y="706686"/>
            <a:ext cx="10225136" cy="850106"/>
          </a:xfrm>
        </p:spPr>
        <p:txBody>
          <a:bodyPr>
            <a:normAutofit fontScale="90000"/>
          </a:bodyPr>
          <a:lstStyle/>
          <a:p>
            <a:r>
              <a:rPr lang="it-IT" sz="3100" b="1" dirty="0"/>
              <a:t>ELUSIONE DELL’OBBLIGO </a:t>
            </a:r>
            <a:r>
              <a:rPr lang="it-IT" sz="3100" b="1" dirty="0" err="1"/>
              <a:t>DI</a:t>
            </a:r>
            <a:r>
              <a:rPr lang="it-IT" sz="3100" b="1" dirty="0"/>
              <a:t> ISTRUZIONE</a:t>
            </a:r>
            <a:r>
              <a:rPr lang="it-IT" sz="3100" dirty="0"/>
              <a:t> </a:t>
            </a:r>
            <a:br>
              <a:rPr lang="it-IT" sz="3100" dirty="0"/>
            </a:br>
            <a:r>
              <a:rPr lang="it-IT" sz="3100" dirty="0"/>
              <a:t>il DIRIGENTE SCOLASTICO </a:t>
            </a:r>
            <a:br>
              <a:rPr lang="it-IT" b="1" dirty="0"/>
            </a:br>
            <a:endParaRPr lang="it-IT" dirty="0"/>
          </a:p>
        </p:txBody>
      </p:sp>
      <p:sp>
        <p:nvSpPr>
          <p:cNvPr id="3" name="Rettangolo 2"/>
          <p:cNvSpPr/>
          <p:nvPr/>
        </p:nvSpPr>
        <p:spPr>
          <a:xfrm>
            <a:off x="683568" y="1556792"/>
            <a:ext cx="7776864" cy="4708981"/>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Ai sensi dall’art. 114 comma 4 del T.U., nel corso dell’anno scolastico il Dirigente scolastico verifica la frequenza degli studenti soggetti all'obbligo di istruzione, individuando:</a:t>
            </a:r>
          </a:p>
          <a:p>
            <a:pPr algn="just">
              <a:lnSpc>
                <a:spcPct val="150000"/>
              </a:lnSpc>
            </a:pPr>
            <a:r>
              <a:rPr lang="it-IT" sz="2000" dirty="0">
                <a:latin typeface="Arial" pitchFamily="34" charset="0"/>
                <a:cs typeface="Arial" pitchFamily="34" charset="0"/>
              </a:rPr>
              <a:t> - coloro i quali sono assenti per più di quindici giorni, anche non consecutivi, nel corso di tre mesi, senza giustificati motivi; </a:t>
            </a:r>
          </a:p>
          <a:p>
            <a:pPr algn="just">
              <a:lnSpc>
                <a:spcPct val="150000"/>
              </a:lnSpc>
              <a:buFontTx/>
              <a:buChar char="-"/>
            </a:pPr>
            <a:r>
              <a:rPr lang="it-IT" sz="2000" dirty="0">
                <a:latin typeface="Arial" pitchFamily="34" charset="0"/>
                <a:cs typeface="Arial" pitchFamily="34" charset="0"/>
              </a:rPr>
              <a:t>ovvero coloro la cui mancata frequenza ammonta ad almeno un quarto del monte ore annuale personalizzato senza giustificati motivi;</a:t>
            </a:r>
          </a:p>
          <a:p>
            <a:pPr algn="just">
              <a:lnSpc>
                <a:spcPct val="150000"/>
              </a:lnSpc>
            </a:pPr>
            <a:r>
              <a:rPr lang="it-IT" sz="2000" dirty="0">
                <a:latin typeface="Arial" pitchFamily="34" charset="0"/>
                <a:cs typeface="Arial" pitchFamily="34" charset="0"/>
              </a:rPr>
              <a:t> e comunicandolo, senza ritardo, al </a:t>
            </a:r>
            <a:r>
              <a:rPr lang="it-IT" sz="2000" b="1" dirty="0">
                <a:latin typeface="Arial" pitchFamily="34" charset="0"/>
                <a:cs typeface="Arial" pitchFamily="34" charset="0"/>
              </a:rPr>
              <a:t>responsabile dell'adempimento dell'obbligo d’istruzione</a:t>
            </a:r>
            <a:r>
              <a:rPr lang="it-IT" sz="2000" dirty="0">
                <a:latin typeface="Arial" pitchFamily="34" charset="0"/>
                <a:cs typeface="Arial" pitchFamily="34" charset="0"/>
              </a:rPr>
              <a:t> (</a:t>
            </a:r>
            <a:r>
              <a:rPr lang="it-IT" sz="2000" dirty="0" err="1">
                <a:latin typeface="Arial" pitchFamily="34" charset="0"/>
                <a:cs typeface="Arial" pitchFamily="34" charset="0"/>
              </a:rPr>
              <a:t>r.o.d.i.</a:t>
            </a:r>
            <a:r>
              <a:rPr lang="it-IT" sz="2000" dirty="0">
                <a:latin typeface="Arial" pitchFamily="34" charset="0"/>
                <a:cs typeface="Arial"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34400" cy="758952"/>
          </a:xfrm>
        </p:spPr>
        <p:txBody>
          <a:bodyPr>
            <a:noAutofit/>
          </a:bodyPr>
          <a:lstStyle/>
          <a:p>
            <a:r>
              <a:rPr lang="it-IT" sz="2800" b="1" dirty="0"/>
              <a:t>ELUSIONE DELL’OBBLIGO </a:t>
            </a:r>
            <a:r>
              <a:rPr lang="it-IT" sz="2800" b="1" dirty="0" err="1"/>
              <a:t>DI</a:t>
            </a:r>
            <a:r>
              <a:rPr lang="it-IT" sz="2800" b="1" dirty="0"/>
              <a:t> ISTRUZIONE </a:t>
            </a:r>
            <a:br>
              <a:rPr lang="it-IT" sz="2800" b="1" dirty="0"/>
            </a:br>
            <a:r>
              <a:rPr lang="it-IT" sz="2800" dirty="0"/>
              <a:t>il DIRIGENTE SCOLASTICO</a:t>
            </a:r>
          </a:p>
        </p:txBody>
      </p:sp>
      <p:sp>
        <p:nvSpPr>
          <p:cNvPr id="3" name="Rettangolo 2"/>
          <p:cNvSpPr/>
          <p:nvPr/>
        </p:nvSpPr>
        <p:spPr>
          <a:xfrm>
            <a:off x="683568" y="1916832"/>
            <a:ext cx="7920880" cy="1938992"/>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Nel caso in cui lo studente non riprenda la frequenza </a:t>
            </a:r>
            <a:r>
              <a:rPr lang="it-IT" sz="2000" b="1" dirty="0">
                <a:latin typeface="Arial" pitchFamily="34" charset="0"/>
                <a:cs typeface="Arial" pitchFamily="34" charset="0"/>
              </a:rPr>
              <a:t>entro sette giorni dalla comunicazione</a:t>
            </a:r>
            <a:r>
              <a:rPr lang="it-IT" sz="2000" dirty="0">
                <a:latin typeface="Arial" pitchFamily="34" charset="0"/>
                <a:cs typeface="Arial" pitchFamily="34" charset="0"/>
              </a:rPr>
              <a:t>, il Dirigente Scolastico avvisa, </a:t>
            </a:r>
            <a:r>
              <a:rPr lang="it-IT" sz="2000" b="1" dirty="0">
                <a:latin typeface="Arial" pitchFamily="34" charset="0"/>
                <a:cs typeface="Arial" pitchFamily="34" charset="0"/>
              </a:rPr>
              <a:t>entro ulteriori sette giorni</a:t>
            </a:r>
            <a:r>
              <a:rPr lang="it-IT" sz="2000" dirty="0">
                <a:latin typeface="Arial" pitchFamily="34" charset="0"/>
                <a:cs typeface="Arial" pitchFamily="34" charset="0"/>
              </a:rPr>
              <a:t>, il Sindaco affinché questi proceda all'ammonizione del </a:t>
            </a:r>
            <a:r>
              <a:rPr lang="it-IT" sz="2000" dirty="0" err="1">
                <a:latin typeface="Arial" pitchFamily="34" charset="0"/>
                <a:cs typeface="Arial" pitchFamily="34" charset="0"/>
              </a:rPr>
              <a:t>r.o.d.i.</a:t>
            </a:r>
            <a:r>
              <a:rPr lang="it-IT" sz="2000" dirty="0">
                <a:latin typeface="Arial" pitchFamily="34" charset="0"/>
                <a:cs typeface="Arial" pitchFamily="34" charset="0"/>
              </a:rPr>
              <a:t> invitandolo ad ottemperare alla legge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04664"/>
            <a:ext cx="8534400" cy="758952"/>
          </a:xfrm>
        </p:spPr>
        <p:txBody>
          <a:bodyPr>
            <a:noAutofit/>
          </a:bodyPr>
          <a:lstStyle/>
          <a:p>
            <a:r>
              <a:rPr lang="it-IT" sz="2800" b="1" dirty="0"/>
              <a:t>ELUSIONE DELL’OBBLIGO </a:t>
            </a:r>
            <a:r>
              <a:rPr lang="it-IT" sz="2800" b="1" dirty="0" err="1"/>
              <a:t>DI</a:t>
            </a:r>
            <a:r>
              <a:rPr lang="it-IT" sz="2800" b="1" dirty="0"/>
              <a:t> ISTRUZIONE </a:t>
            </a:r>
            <a:br>
              <a:rPr lang="it-IT" sz="2800" b="1" dirty="0"/>
            </a:br>
            <a:r>
              <a:rPr lang="it-IT" sz="2800" dirty="0"/>
              <a:t>il SINDACO </a:t>
            </a:r>
          </a:p>
        </p:txBody>
      </p:sp>
      <p:sp>
        <p:nvSpPr>
          <p:cNvPr id="3" name="Rettangolo 2"/>
          <p:cNvSpPr/>
          <p:nvPr/>
        </p:nvSpPr>
        <p:spPr>
          <a:xfrm>
            <a:off x="755576" y="1628800"/>
            <a:ext cx="7704856" cy="4247317"/>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Il Sindaco procede ai sensi dell'art. 331 del </a:t>
            </a:r>
            <a:r>
              <a:rPr lang="it-IT" sz="2000" dirty="0" err="1">
                <a:latin typeface="Arial" pitchFamily="34" charset="0"/>
                <a:cs typeface="Arial" pitchFamily="34" charset="0"/>
              </a:rPr>
              <a:t>c.p.p.</a:t>
            </a:r>
            <a:r>
              <a:rPr lang="it-IT" sz="2000" dirty="0">
                <a:latin typeface="Arial" pitchFamily="34" charset="0"/>
                <a:cs typeface="Arial" pitchFamily="34" charset="0"/>
              </a:rPr>
              <a:t> </a:t>
            </a:r>
            <a:r>
              <a:rPr lang="it-IT" sz="2000" b="1" dirty="0">
                <a:latin typeface="Arial" pitchFamily="34" charset="0"/>
                <a:cs typeface="Arial" pitchFamily="34" charset="0"/>
              </a:rPr>
              <a:t>denuncia alla Procura della Repubblica presso il Tribunale Ordinario</a:t>
            </a:r>
            <a:r>
              <a:rPr lang="it-IT" sz="2000" dirty="0">
                <a:latin typeface="Arial" pitchFamily="34" charset="0"/>
                <a:cs typeface="Arial" pitchFamily="34" charset="0"/>
              </a:rPr>
              <a:t>, se il </a:t>
            </a:r>
            <a:r>
              <a:rPr lang="it-IT" sz="2000" dirty="0" err="1">
                <a:latin typeface="Arial" pitchFamily="34" charset="0"/>
                <a:cs typeface="Arial" pitchFamily="34" charset="0"/>
              </a:rPr>
              <a:t>r.o.d.i.</a:t>
            </a:r>
            <a:r>
              <a:rPr lang="it-IT" sz="2000" dirty="0">
                <a:latin typeface="Arial" pitchFamily="34" charset="0"/>
                <a:cs typeface="Arial" pitchFamily="34" charset="0"/>
              </a:rPr>
              <a:t>, previamente ammonito non provi:</a:t>
            </a:r>
          </a:p>
          <a:p>
            <a:pPr algn="just">
              <a:lnSpc>
                <a:spcPct val="150000"/>
              </a:lnSpc>
              <a:buFontTx/>
              <a:buChar char="-"/>
            </a:pPr>
            <a:r>
              <a:rPr lang="it-IT" sz="2000" dirty="0">
                <a:latin typeface="Arial" pitchFamily="34" charset="0"/>
                <a:cs typeface="Arial" pitchFamily="34" charset="0"/>
              </a:rPr>
              <a:t> di procurare altrimenti l'istruzione degli obbligati </a:t>
            </a:r>
          </a:p>
          <a:p>
            <a:pPr algn="just">
              <a:lnSpc>
                <a:spcPct val="150000"/>
              </a:lnSpc>
              <a:buFontTx/>
              <a:buChar char="-"/>
            </a:pPr>
            <a:r>
              <a:rPr lang="it-IT" sz="2000" dirty="0">
                <a:latin typeface="Arial" pitchFamily="34" charset="0"/>
                <a:cs typeface="Arial" pitchFamily="34" charset="0"/>
              </a:rPr>
              <a:t> con motivi di salute, o con altri impedimenti gravi, </a:t>
            </a:r>
            <a:r>
              <a:rPr lang="it-IT" sz="2000" dirty="0"/>
              <a:t> </a:t>
            </a:r>
            <a:r>
              <a:rPr lang="it-IT" sz="2000" dirty="0">
                <a:latin typeface="Arial" pitchFamily="34" charset="0"/>
                <a:cs typeface="Arial" pitchFamily="34" charset="0"/>
              </a:rPr>
              <a:t>l'assenza del minore dalla scuola; </a:t>
            </a:r>
          </a:p>
          <a:p>
            <a:pPr algn="just">
              <a:lnSpc>
                <a:spcPct val="150000"/>
              </a:lnSpc>
            </a:pPr>
            <a:r>
              <a:rPr lang="it-IT" sz="2000" dirty="0">
                <a:latin typeface="Arial" pitchFamily="34" charset="0"/>
                <a:cs typeface="Arial" pitchFamily="34" charset="0"/>
              </a:rPr>
              <a:t>-non conduca il minore a scuola entro una settimana dall'ammonizione.</a:t>
            </a:r>
          </a:p>
          <a:p>
            <a:pPr>
              <a:lnSpc>
                <a:spcPct val="150000"/>
              </a:lnSpc>
            </a:pPr>
            <a:endParaRPr lang="it-IT" sz="2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0"/>
            <a:ext cx="8496944" cy="65973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fontScale="90000"/>
          </a:bodyPr>
          <a:lstStyle/>
          <a:p>
            <a:br>
              <a:rPr lang="it-IT" dirty="0"/>
            </a:br>
            <a:r>
              <a:rPr lang="it-IT" dirty="0"/>
              <a:t> </a:t>
            </a:r>
            <a:r>
              <a:rPr lang="it-IT" sz="4000" b="1" dirty="0">
                <a:latin typeface="Arial" pitchFamily="34" charset="0"/>
                <a:cs typeface="Arial" pitchFamily="34" charset="0"/>
              </a:rPr>
              <a:t>FREQUENZA IRREGOLARE</a:t>
            </a:r>
          </a:p>
        </p:txBody>
      </p:sp>
      <p:sp>
        <p:nvSpPr>
          <p:cNvPr id="3" name="CasellaDiTesto 2"/>
          <p:cNvSpPr txBox="1"/>
          <p:nvPr/>
        </p:nvSpPr>
        <p:spPr>
          <a:xfrm>
            <a:off x="683568" y="1484784"/>
            <a:ext cx="7920880" cy="707886"/>
          </a:xfrm>
          <a:prstGeom prst="rect">
            <a:avLst/>
          </a:prstGeom>
          <a:noFill/>
        </p:spPr>
        <p:txBody>
          <a:bodyPr wrap="square" rtlCol="0">
            <a:spAutoFit/>
          </a:bodyPr>
          <a:lstStyle/>
          <a:p>
            <a:r>
              <a:rPr lang="it-IT" sz="2000" dirty="0"/>
              <a:t>Alunni che son assenti </a:t>
            </a:r>
            <a:r>
              <a:rPr lang="it-IT" sz="2000" b="1" dirty="0"/>
              <a:t>per più di sette giorni </a:t>
            </a:r>
            <a:r>
              <a:rPr lang="it-IT" sz="2000" dirty="0"/>
              <a:t>, anche non consecutivi, nel corso di un mese, </a:t>
            </a:r>
            <a:r>
              <a:rPr lang="it-IT" sz="2000" b="1" dirty="0"/>
              <a:t>senza giustificati motivi.</a:t>
            </a:r>
          </a:p>
        </p:txBody>
      </p:sp>
      <p:sp>
        <p:nvSpPr>
          <p:cNvPr id="4" name="CasellaDiTesto 3"/>
          <p:cNvSpPr txBox="1"/>
          <p:nvPr/>
        </p:nvSpPr>
        <p:spPr>
          <a:xfrm>
            <a:off x="539552" y="2564904"/>
            <a:ext cx="8208912" cy="3139321"/>
          </a:xfrm>
          <a:prstGeom prst="rect">
            <a:avLst/>
          </a:prstGeom>
          <a:noFill/>
        </p:spPr>
        <p:txBody>
          <a:bodyPr wrap="square" rtlCol="0">
            <a:spAutoFit/>
          </a:bodyPr>
          <a:lstStyle/>
          <a:p>
            <a:r>
              <a:rPr lang="it-IT" dirty="0"/>
              <a:t>SI FA PRESENTE CHE LA FREQUENZA SALTUARIA è un </a:t>
            </a:r>
            <a:r>
              <a:rPr lang="it-IT" b="1" dirty="0"/>
              <a:t>POTENTE INDICATORE </a:t>
            </a:r>
            <a:r>
              <a:rPr lang="it-IT" b="1" dirty="0" err="1"/>
              <a:t>DI</a:t>
            </a:r>
            <a:r>
              <a:rPr lang="it-IT" b="1" dirty="0"/>
              <a:t>  ALLARME </a:t>
            </a:r>
            <a:r>
              <a:rPr lang="it-IT" dirty="0"/>
              <a:t>rispetto ai fenomeni  </a:t>
            </a:r>
          </a:p>
          <a:p>
            <a:endParaRPr lang="it-IT" dirty="0"/>
          </a:p>
          <a:p>
            <a:r>
              <a:rPr lang="it-IT" dirty="0"/>
              <a:t>della </a:t>
            </a:r>
            <a:r>
              <a:rPr lang="it-IT" b="1" dirty="0"/>
              <a:t>dispersione scolastica esplicita</a:t>
            </a:r>
            <a:r>
              <a:rPr lang="it-IT" dirty="0"/>
              <a:t> (disinteresse scolastico, assenze non giustificate, ingresso a scuola posticipato ed uscita anticipata, comportamenti oppositivi e di disturbo, abbandono  degli studi prima del diploma)</a:t>
            </a:r>
          </a:p>
          <a:p>
            <a:r>
              <a:rPr lang="it-IT" dirty="0"/>
              <a:t>e</a:t>
            </a:r>
          </a:p>
          <a:p>
            <a:r>
              <a:rPr lang="it-IT" dirty="0"/>
              <a:t>della </a:t>
            </a:r>
            <a:r>
              <a:rPr lang="it-IT" b="1" dirty="0"/>
              <a:t>dispersione scolastica implicita</a:t>
            </a:r>
            <a:r>
              <a:rPr lang="it-IT" dirty="0"/>
              <a:t> (studenti  che, pur non essendo dispersi in senso esplicito, finita la scuola non hanno le competenze necessarie per entrare nel mondo del lavoro e dell’Università)</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908720"/>
            <a:ext cx="8820472" cy="7140416"/>
          </a:xfrm>
          <a:prstGeom prst="rect">
            <a:avLst/>
          </a:prstGeom>
        </p:spPr>
        <p:txBody>
          <a:bodyPr wrap="square">
            <a:spAutoFit/>
          </a:bodyPr>
          <a:lstStyle/>
          <a:p>
            <a:pPr algn="just">
              <a:buFont typeface="Arial" pitchFamily="34" charset="0"/>
              <a:buChar char="•"/>
            </a:pPr>
            <a:r>
              <a:rPr lang="it-IT" sz="1600" b="1" dirty="0">
                <a:latin typeface="Arial" pitchFamily="34" charset="0"/>
                <a:cs typeface="Arial" pitchFamily="34" charset="0"/>
              </a:rPr>
              <a:t>Verificare la natura delle assenze : </a:t>
            </a:r>
            <a:r>
              <a:rPr lang="it-IT" sz="1600" dirty="0">
                <a:latin typeface="Arial" pitchFamily="34" charset="0"/>
                <a:cs typeface="Arial" pitchFamily="34" charset="0"/>
              </a:rPr>
              <a:t>accertarsi che le assenze siano dovute esclusivamente a causa di forza maggiore.</a:t>
            </a:r>
          </a:p>
          <a:p>
            <a:pPr algn="just"/>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Verificare la contemporanea presenza di altri </a:t>
            </a:r>
            <a:r>
              <a:rPr lang="it-IT" sz="1600" dirty="0">
                <a:latin typeface="Arial" pitchFamily="34" charset="0"/>
                <a:cs typeface="Arial" pitchFamily="34" charset="0"/>
              </a:rPr>
              <a:t>segnali: disagio personale, difficoltà di apprendimento, disturbo dell’apprendimento, difficoltà di relazione, isolamento e scarsa partecipazione alla vita scolastica, reiterate azioni e/o linguaggi violenti agiti e/o subiti, comportamenti devianti, bullismo, difficoltà di rapporti scuola-famiglia. </a:t>
            </a:r>
          </a:p>
          <a:p>
            <a:pPr algn="just"/>
            <a:endParaRPr lang="it-IT" sz="1600"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Segnalazione tempestiva </a:t>
            </a:r>
          </a:p>
          <a:p>
            <a:pPr algn="just"/>
            <a:endParaRPr lang="it-IT" sz="1600"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Segnalazione tempestiva al GOSP</a:t>
            </a:r>
          </a:p>
          <a:p>
            <a:pPr algn="just"/>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Segnalazione all’ OPT</a:t>
            </a:r>
          </a:p>
          <a:p>
            <a:pPr algn="just">
              <a:buFont typeface="Arial" pitchFamily="34" charset="0"/>
              <a:buChar char="•"/>
            </a:pPr>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Azioni di supporto e progetti individualizzati</a:t>
            </a:r>
          </a:p>
          <a:p>
            <a:pPr algn="just">
              <a:buFont typeface="Arial" pitchFamily="34" charset="0"/>
              <a:buChar char="•"/>
            </a:pPr>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Personalizzazione del percorso didattico e della valutazione </a:t>
            </a:r>
          </a:p>
          <a:p>
            <a:pPr algn="just"/>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Raccordarsi con il Servizio Sociale sulle situazioni complesse</a:t>
            </a:r>
          </a:p>
          <a:p>
            <a:pPr algn="just"/>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Presa in carico congiunta</a:t>
            </a:r>
          </a:p>
          <a:p>
            <a:pPr algn="just">
              <a:buFont typeface="Arial" pitchFamily="34" charset="0"/>
              <a:buChar char="•"/>
            </a:pPr>
            <a:endParaRPr lang="it-IT" sz="1600" b="1" dirty="0">
              <a:latin typeface="Arial" pitchFamily="34" charset="0"/>
              <a:cs typeface="Arial" pitchFamily="34" charset="0"/>
            </a:endParaRPr>
          </a:p>
          <a:p>
            <a:pPr algn="just">
              <a:buFont typeface="Arial" pitchFamily="34" charset="0"/>
              <a:buChar char="•"/>
            </a:pPr>
            <a:r>
              <a:rPr lang="it-IT" sz="1600" b="1" dirty="0">
                <a:latin typeface="Arial" pitchFamily="34" charset="0"/>
                <a:cs typeface="Arial" pitchFamily="34" charset="0"/>
              </a:rPr>
              <a:t>Formulare, diffondere e mettere in atto le progettualità più idonee</a:t>
            </a:r>
          </a:p>
          <a:p>
            <a:pPr algn="just">
              <a:buFont typeface="Arial" pitchFamily="34" charset="0"/>
              <a:buChar char="•"/>
            </a:pPr>
            <a:endParaRPr lang="it-IT" b="1" dirty="0">
              <a:latin typeface="Arial" pitchFamily="34" charset="0"/>
              <a:cs typeface="Arial" pitchFamily="34" charset="0"/>
            </a:endParaRPr>
          </a:p>
          <a:p>
            <a:pPr algn="just"/>
            <a:endParaRPr lang="it-IT" dirty="0">
              <a:latin typeface="Arial" pitchFamily="34" charset="0"/>
              <a:cs typeface="Arial" pitchFamily="34" charset="0"/>
            </a:endParaRPr>
          </a:p>
          <a:p>
            <a:pPr algn="just"/>
            <a:endParaRPr lang="it-IT" dirty="0">
              <a:latin typeface="Arial" pitchFamily="34" charset="0"/>
              <a:cs typeface="Arial" pitchFamily="34" charset="0"/>
            </a:endParaRPr>
          </a:p>
          <a:p>
            <a:endParaRPr lang="it-IT" dirty="0"/>
          </a:p>
          <a:p>
            <a:endParaRPr lang="it-IT" dirty="0"/>
          </a:p>
        </p:txBody>
      </p:sp>
      <p:sp>
        <p:nvSpPr>
          <p:cNvPr id="3" name="Titolo 2"/>
          <p:cNvSpPr>
            <a:spLocks noGrp="1"/>
          </p:cNvSpPr>
          <p:nvPr>
            <p:ph type="title" idx="4294967295"/>
          </p:nvPr>
        </p:nvSpPr>
        <p:spPr>
          <a:xfrm>
            <a:off x="179798" y="0"/>
            <a:ext cx="8534400" cy="758825"/>
          </a:xfrm>
        </p:spPr>
        <p:txBody>
          <a:bodyPr/>
          <a:lstStyle/>
          <a:p>
            <a:r>
              <a:rPr lang="it-IT" dirty="0"/>
              <a:t>AZIONI </a:t>
            </a:r>
            <a:r>
              <a:rPr lang="it-IT" dirty="0" err="1"/>
              <a:t>DI</a:t>
            </a:r>
            <a:r>
              <a:rPr lang="it-IT" dirty="0"/>
              <a:t> PREVENZIONE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0"/>
            <a:ext cx="8208912"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a:bodyPr>
          <a:lstStyle/>
          <a:p>
            <a:r>
              <a:rPr lang="it-IT" sz="3600" dirty="0"/>
              <a:t>Decreto </a:t>
            </a:r>
            <a:r>
              <a:rPr lang="it-IT" sz="3600" dirty="0" err="1"/>
              <a:t>Caivano</a:t>
            </a:r>
            <a:r>
              <a:rPr lang="it-IT" sz="3600" dirty="0"/>
              <a:t> e assegno di inclusione</a:t>
            </a:r>
          </a:p>
        </p:txBody>
      </p:sp>
      <p:sp>
        <p:nvSpPr>
          <p:cNvPr id="3" name="Rettangolo 2"/>
          <p:cNvSpPr/>
          <p:nvPr/>
        </p:nvSpPr>
        <p:spPr>
          <a:xfrm>
            <a:off x="161764" y="1340768"/>
            <a:ext cx="8820472" cy="4708981"/>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L’assegno di inclusione previsto dal decreto lavoro (</a:t>
            </a:r>
            <a:r>
              <a:rPr lang="it-IT" sz="2000" dirty="0">
                <a:latin typeface="Arial" pitchFamily="34" charset="0"/>
                <a:cs typeface="Arial" pitchFamily="34" charset="0"/>
                <a:hlinkClick r:id="rId2"/>
              </a:rPr>
              <a:t>Decreto Legge 48-23</a:t>
            </a:r>
            <a:r>
              <a:rPr lang="it-IT" sz="2000" dirty="0">
                <a:latin typeface="Arial" pitchFamily="34" charset="0"/>
                <a:cs typeface="Arial" pitchFamily="34" charset="0"/>
              </a:rPr>
              <a:t>) </a:t>
            </a:r>
            <a:r>
              <a:rPr lang="it-IT" sz="2000" b="1" dirty="0">
                <a:latin typeface="Arial" pitchFamily="34" charset="0"/>
                <a:cs typeface="Arial" pitchFamily="34" charset="0"/>
              </a:rPr>
              <a:t>non può essere concesso al nucleo familiare per i cui componenti minorenni non sia documentata la regolare frequenza della scuola dell'obbligo.</a:t>
            </a:r>
            <a:endParaRPr lang="it-IT" sz="2000" dirty="0">
              <a:latin typeface="Arial" pitchFamily="34" charset="0"/>
              <a:cs typeface="Arial" pitchFamily="34" charset="0"/>
            </a:endParaRPr>
          </a:p>
          <a:p>
            <a:pPr algn="just">
              <a:lnSpc>
                <a:spcPct val="150000"/>
              </a:lnSpc>
            </a:pPr>
            <a:r>
              <a:rPr lang="it-IT" sz="2000" dirty="0">
                <a:latin typeface="Arial" pitchFamily="34" charset="0"/>
                <a:cs typeface="Arial" pitchFamily="34" charset="0"/>
              </a:rPr>
              <a:t>In caso di </a:t>
            </a:r>
            <a:r>
              <a:rPr lang="it-IT" sz="2000" b="1" dirty="0">
                <a:latin typeface="Arial" pitchFamily="34" charset="0"/>
                <a:cs typeface="Arial" pitchFamily="34" charset="0"/>
              </a:rPr>
              <a:t>condanna definitiva della persona responsabile del minore per mancato adempimento o elusione dell’obbligo scolastico</a:t>
            </a:r>
            <a:r>
              <a:rPr lang="it-IT" sz="2000" dirty="0">
                <a:latin typeface="Arial" pitchFamily="34" charset="0"/>
                <a:cs typeface="Arial" pitchFamily="34" charset="0"/>
              </a:rPr>
              <a:t>, consegue la sospensione dell’assegno di inclusione fino alla ripresa della regolare frequenza scolastica documentata con certificazione rilasciata dal dirigente scolastico, ovvero, in mancanza di tale certificazione, per un periodo di due anni.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548680"/>
            <a:ext cx="7488832" cy="5355312"/>
          </a:xfrm>
          <a:prstGeom prst="rect">
            <a:avLst/>
          </a:prstGeom>
        </p:spPr>
        <p:txBody>
          <a:bodyPr wrap="square">
            <a:spAutoFit/>
          </a:bodyPr>
          <a:lstStyle/>
          <a:p>
            <a:endParaRPr lang="it-IT" dirty="0"/>
          </a:p>
          <a:p>
            <a:pPr algn="just">
              <a:lnSpc>
                <a:spcPct val="150000"/>
              </a:lnSpc>
            </a:pPr>
            <a:r>
              <a:rPr lang="it-IT" dirty="0">
                <a:latin typeface="Arial" pitchFamily="34" charset="0"/>
                <a:cs typeface="Arial" pitchFamily="34" charset="0"/>
              </a:rPr>
              <a:t> Il </a:t>
            </a:r>
            <a:r>
              <a:rPr lang="it-IT" b="1" dirty="0">
                <a:latin typeface="Arial" pitchFamily="34" charset="0"/>
                <a:cs typeface="Arial" pitchFamily="34" charset="0"/>
              </a:rPr>
              <a:t>Decreto-Legge del 15 settembre 2023 n. 123, c.d. Decreto </a:t>
            </a:r>
            <a:r>
              <a:rPr lang="it-IT" b="1" dirty="0" err="1">
                <a:latin typeface="Arial" pitchFamily="34" charset="0"/>
                <a:cs typeface="Arial" pitchFamily="34" charset="0"/>
              </a:rPr>
              <a:t>Caivano</a:t>
            </a:r>
            <a:r>
              <a:rPr lang="it-IT" b="1" dirty="0">
                <a:latin typeface="Arial" pitchFamily="34" charset="0"/>
                <a:cs typeface="Arial" pitchFamily="34" charset="0"/>
              </a:rPr>
              <a:t>, convertito nella Legge 159 del 13.11.2023 </a:t>
            </a:r>
            <a:r>
              <a:rPr lang="it-IT" dirty="0">
                <a:latin typeface="Arial" pitchFamily="34" charset="0"/>
                <a:cs typeface="Arial" pitchFamily="34" charset="0"/>
              </a:rPr>
              <a:t>(art. 12), ha apportato sostanziali modifiche alla disciplina sulla dispersione scolastica, in particolare all’art 114 del T.U. delle disposizioni legislative in materia di istruzione D.lgs. 297/1994 rubricato </a:t>
            </a:r>
            <a:r>
              <a:rPr lang="it-IT" b="1" u="sng" dirty="0">
                <a:latin typeface="Arial" pitchFamily="34" charset="0"/>
                <a:cs typeface="Arial" pitchFamily="34" charset="0"/>
              </a:rPr>
              <a:t>“vigilanza sull’adempimento dell’obbligo di istruzione”</a:t>
            </a:r>
            <a:r>
              <a:rPr lang="it-IT" dirty="0">
                <a:latin typeface="Arial" pitchFamily="34" charset="0"/>
                <a:cs typeface="Arial" pitchFamily="34" charset="0"/>
              </a:rPr>
              <a:t>, introducendo una nuova fattispecie di reato art. 570-ter del codice penale una inedita fattispecie delittuosa denominata: </a:t>
            </a:r>
            <a:r>
              <a:rPr lang="it-IT" b="1" u="sng" dirty="0">
                <a:latin typeface="Arial" pitchFamily="34" charset="0"/>
                <a:cs typeface="Arial" pitchFamily="34" charset="0"/>
              </a:rPr>
              <a:t>“Inosservanza dell’obbligo dell’istruzione dei minori”</a:t>
            </a:r>
            <a:r>
              <a:rPr lang="it-IT" dirty="0">
                <a:latin typeface="Arial" pitchFamily="34" charset="0"/>
                <a:cs typeface="Arial" pitchFamily="34" charset="0"/>
              </a:rPr>
              <a:t>, </a:t>
            </a:r>
            <a:r>
              <a:rPr lang="it-IT" b="1" dirty="0">
                <a:latin typeface="Arial" pitchFamily="34" charset="0"/>
                <a:cs typeface="Arial" pitchFamily="34" charset="0"/>
              </a:rPr>
              <a:t>secondo il quale chiunque, rivestito di autorità o incaricato della vigilanza sopra un minore, omette, senza giusto motivo, d’impartirgli o di fargli impartire l’istruzione obbligatoria è punito con la reclusione fino a due anni.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RECLUSIONE fino a 2 ANNI</a:t>
            </a:r>
          </a:p>
        </p:txBody>
      </p:sp>
      <p:sp>
        <p:nvSpPr>
          <p:cNvPr id="3" name="CasellaDiTesto 2"/>
          <p:cNvSpPr txBox="1"/>
          <p:nvPr/>
        </p:nvSpPr>
        <p:spPr>
          <a:xfrm>
            <a:off x="539552" y="1484784"/>
            <a:ext cx="8208912" cy="3323987"/>
          </a:xfrm>
          <a:prstGeom prst="rect">
            <a:avLst/>
          </a:prstGeom>
          <a:noFill/>
        </p:spPr>
        <p:txBody>
          <a:bodyPr wrap="square" rtlCol="0">
            <a:spAutoFit/>
          </a:bodyPr>
          <a:lstStyle/>
          <a:p>
            <a:pPr algn="just">
              <a:lnSpc>
                <a:spcPct val="150000"/>
              </a:lnSpc>
            </a:pPr>
            <a:r>
              <a:rPr lang="it-IT" sz="2000" dirty="0">
                <a:latin typeface="Arial" pitchFamily="34" charset="0"/>
                <a:cs typeface="Arial" pitchFamily="34" charset="0"/>
              </a:rPr>
              <a:t>La </a:t>
            </a:r>
            <a:r>
              <a:rPr lang="it-IT" sz="2000" b="1" dirty="0">
                <a:latin typeface="Arial" pitchFamily="34" charset="0"/>
                <a:cs typeface="Arial" pitchFamily="34" charset="0"/>
              </a:rPr>
              <a:t>persona responsabile dell’adempimento dell’obbligo di istruzione </a:t>
            </a:r>
            <a:r>
              <a:rPr lang="it-IT" sz="2000" dirty="0">
                <a:latin typeface="Arial" pitchFamily="34" charset="0"/>
                <a:cs typeface="Arial" pitchFamily="34" charset="0"/>
              </a:rPr>
              <a:t>(</a:t>
            </a:r>
            <a:r>
              <a:rPr lang="it-IT" sz="2000" dirty="0" err="1">
                <a:latin typeface="Arial" pitchFamily="34" charset="0"/>
                <a:cs typeface="Arial" pitchFamily="34" charset="0"/>
              </a:rPr>
              <a:t>r.o.d.i.</a:t>
            </a:r>
            <a:r>
              <a:rPr lang="it-IT" sz="2000" dirty="0">
                <a:latin typeface="Arial" pitchFamily="34" charset="0"/>
                <a:cs typeface="Arial" pitchFamily="34" charset="0"/>
              </a:rPr>
              <a:t>) già ammonita dal sindaco per ottemperare alla legge, che non prova di procurare altrimenti l'istruzione del minore o non giustifica con motivi di salute, o con altri impedimenti gravi, la </a:t>
            </a:r>
            <a:r>
              <a:rPr lang="it-IT" sz="2000" b="1" u="sng" dirty="0">
                <a:latin typeface="Arial" pitchFamily="34" charset="0"/>
                <a:cs typeface="Arial" pitchFamily="34" charset="0"/>
              </a:rPr>
              <a:t>mancata iscrizione </a:t>
            </a:r>
            <a:r>
              <a:rPr lang="it-IT" sz="2000" dirty="0">
                <a:latin typeface="Arial" pitchFamily="34" charset="0"/>
                <a:cs typeface="Arial" pitchFamily="34" charset="0"/>
              </a:rPr>
              <a:t>del minore presso una scuola del sistema nazionale di istruzione, o non ve lo presenta entro una settimana dall'ammonizione, è punito con la reclusione fino a due anni.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RECLUSIONE fino a 1 ANNO</a:t>
            </a:r>
          </a:p>
        </p:txBody>
      </p:sp>
      <p:sp>
        <p:nvSpPr>
          <p:cNvPr id="3" name="CasellaDiTesto 2"/>
          <p:cNvSpPr txBox="1"/>
          <p:nvPr/>
        </p:nvSpPr>
        <p:spPr>
          <a:xfrm>
            <a:off x="683568" y="1700808"/>
            <a:ext cx="7848872" cy="3785652"/>
          </a:xfrm>
          <a:prstGeom prst="rect">
            <a:avLst/>
          </a:prstGeom>
          <a:noFill/>
        </p:spPr>
        <p:txBody>
          <a:bodyPr wrap="square" rtlCol="0">
            <a:spAutoFit/>
          </a:bodyPr>
          <a:lstStyle/>
          <a:p>
            <a:pPr algn="just">
              <a:lnSpc>
                <a:spcPct val="150000"/>
              </a:lnSpc>
            </a:pPr>
            <a:r>
              <a:rPr lang="it-IT" sz="2000" dirty="0">
                <a:latin typeface="Arial" pitchFamily="34" charset="0"/>
                <a:cs typeface="Arial" pitchFamily="34" charset="0"/>
              </a:rPr>
              <a:t>La </a:t>
            </a:r>
            <a:r>
              <a:rPr lang="it-IT" sz="2000" b="1" dirty="0">
                <a:latin typeface="Arial" pitchFamily="34" charset="0"/>
                <a:cs typeface="Arial" pitchFamily="34" charset="0"/>
              </a:rPr>
              <a:t>persona responsabile dell'adempimento dell'obbligo di istruzione </a:t>
            </a:r>
            <a:r>
              <a:rPr lang="it-IT" sz="2000" dirty="0">
                <a:latin typeface="Arial" pitchFamily="34" charset="0"/>
                <a:cs typeface="Arial" pitchFamily="34" charset="0"/>
              </a:rPr>
              <a:t>(</a:t>
            </a:r>
            <a:r>
              <a:rPr lang="it-IT" sz="2000" dirty="0" err="1">
                <a:latin typeface="Arial" pitchFamily="34" charset="0"/>
                <a:cs typeface="Arial" pitchFamily="34" charset="0"/>
              </a:rPr>
              <a:t>r.o.d.i.</a:t>
            </a:r>
            <a:r>
              <a:rPr lang="it-IT" sz="2000" dirty="0">
                <a:latin typeface="Arial" pitchFamily="34" charset="0"/>
                <a:cs typeface="Arial" pitchFamily="34" charset="0"/>
              </a:rPr>
              <a:t>), già ammonito dal sindaco per assenze ingiustificate del minore durante il corso dell'anno scolastico tali da costituire elusione dell'obbligo di istruzione, il quale non prova di procurare altrimenti l'istruzione del minore o non giustifica con motivi di salute, o con altri impedimenti gravi, l'assenza del minore dalla scuola, o non ve lo presenta entro una settimana dall'ammonizione, è punito con la reclusione fino a un anno.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764704"/>
            <a:ext cx="7830616" cy="400110"/>
          </a:xfrm>
          <a:prstGeom prst="rect">
            <a:avLst/>
          </a:prstGeom>
        </p:spPr>
        <p:txBody>
          <a:bodyPr wrap="square">
            <a:spAutoFit/>
          </a:bodyPr>
          <a:lstStyle/>
          <a:p>
            <a:r>
              <a:rPr lang="it-IT" sz="2000" dirty="0">
                <a:latin typeface="Arial" pitchFamily="34" charset="0"/>
                <a:cs typeface="Arial" pitchFamily="34" charset="0"/>
              </a:rPr>
              <a:t>Le DUE IPOTESI previste dall’art. 114 del T.U. sono le seguenti</a:t>
            </a:r>
          </a:p>
        </p:txBody>
      </p:sp>
      <p:sp>
        <p:nvSpPr>
          <p:cNvPr id="3" name="Freccia angolare in su 2"/>
          <p:cNvSpPr/>
          <p:nvPr/>
        </p:nvSpPr>
        <p:spPr>
          <a:xfrm rot="10800000">
            <a:off x="827584" y="1268760"/>
            <a:ext cx="3600400"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ngolare in su 3"/>
          <p:cNvSpPr/>
          <p:nvPr/>
        </p:nvSpPr>
        <p:spPr>
          <a:xfrm rot="10800000" flipH="1">
            <a:off x="4427984" y="1268760"/>
            <a:ext cx="3672408" cy="360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95536" y="1844824"/>
            <a:ext cx="2283702" cy="646331"/>
          </a:xfrm>
          <a:prstGeom prst="rect">
            <a:avLst/>
          </a:prstGeom>
        </p:spPr>
        <p:txBody>
          <a:bodyPr wrap="none">
            <a:spAutoFit/>
          </a:bodyPr>
          <a:lstStyle/>
          <a:p>
            <a:r>
              <a:rPr lang="it-IT" b="1" dirty="0"/>
              <a:t>MANCATA ISCRIZIONE</a:t>
            </a:r>
          </a:p>
          <a:p>
            <a:endParaRPr lang="it-IT" dirty="0"/>
          </a:p>
        </p:txBody>
      </p:sp>
      <p:sp>
        <p:nvSpPr>
          <p:cNvPr id="6" name="Rettangolo 5"/>
          <p:cNvSpPr/>
          <p:nvPr/>
        </p:nvSpPr>
        <p:spPr>
          <a:xfrm>
            <a:off x="179512" y="2276872"/>
            <a:ext cx="3600400" cy="2169825"/>
          </a:xfrm>
          <a:prstGeom prst="rect">
            <a:avLst/>
          </a:prstGeom>
        </p:spPr>
        <p:txBody>
          <a:bodyPr wrap="square">
            <a:spAutoFit/>
          </a:bodyPr>
          <a:lstStyle/>
          <a:p>
            <a:pPr algn="just">
              <a:lnSpc>
                <a:spcPct val="150000"/>
              </a:lnSpc>
            </a:pPr>
            <a:r>
              <a:rPr lang="it-IT" dirty="0">
                <a:latin typeface="Arial" pitchFamily="34" charset="0"/>
                <a:cs typeface="Arial" pitchFamily="34" charset="0"/>
              </a:rPr>
              <a:t>Situazione del minore che, pur essendo obbligato a frequentare la scuola, non risulta iscritto presso una scuola del sistema nazionale di istruzione.</a:t>
            </a:r>
          </a:p>
        </p:txBody>
      </p:sp>
      <p:sp>
        <p:nvSpPr>
          <p:cNvPr id="7" name="CasellaDiTesto 6"/>
          <p:cNvSpPr txBox="1"/>
          <p:nvPr/>
        </p:nvSpPr>
        <p:spPr>
          <a:xfrm>
            <a:off x="5148064" y="1772816"/>
            <a:ext cx="3816424" cy="4662815"/>
          </a:xfrm>
          <a:prstGeom prst="rect">
            <a:avLst/>
          </a:prstGeom>
          <a:noFill/>
        </p:spPr>
        <p:txBody>
          <a:bodyPr wrap="square" rtlCol="0">
            <a:spAutoFit/>
          </a:bodyPr>
          <a:lstStyle/>
          <a:p>
            <a:r>
              <a:rPr lang="it-IT" b="1" dirty="0"/>
              <a:t>ELUSIONE DELL’OBBLIGO </a:t>
            </a:r>
            <a:r>
              <a:rPr lang="it-IT" b="1" dirty="0" err="1"/>
              <a:t>DI</a:t>
            </a:r>
            <a:r>
              <a:rPr lang="it-IT" b="1" dirty="0"/>
              <a:t> ISTRUZIONE</a:t>
            </a:r>
          </a:p>
          <a:p>
            <a:endParaRPr lang="it-IT" b="1" dirty="0"/>
          </a:p>
          <a:p>
            <a:pPr algn="just">
              <a:lnSpc>
                <a:spcPct val="150000"/>
              </a:lnSpc>
            </a:pPr>
            <a:r>
              <a:rPr lang="it-IT" dirty="0">
                <a:latin typeface="Arial" pitchFamily="34" charset="0"/>
                <a:cs typeface="Arial" pitchFamily="34" charset="0"/>
              </a:rPr>
              <a:t>Situazione del minore che risulta assente da scuola </a:t>
            </a:r>
            <a:r>
              <a:rPr lang="it-IT" b="1" u="sng" dirty="0">
                <a:latin typeface="Arial" pitchFamily="34" charset="0"/>
                <a:cs typeface="Arial" pitchFamily="34" charset="0"/>
              </a:rPr>
              <a:t>per più di quindici giorni</a:t>
            </a:r>
            <a:r>
              <a:rPr lang="it-IT" dirty="0">
                <a:latin typeface="Arial" pitchFamily="34" charset="0"/>
                <a:cs typeface="Arial" pitchFamily="34" charset="0"/>
              </a:rPr>
              <a:t>, </a:t>
            </a:r>
            <a:r>
              <a:rPr lang="it-IT" i="1" dirty="0">
                <a:latin typeface="Arial" pitchFamily="34" charset="0"/>
                <a:cs typeface="Arial" pitchFamily="34" charset="0"/>
              </a:rPr>
              <a:t>anche non consecutivi,</a:t>
            </a:r>
            <a:r>
              <a:rPr lang="it-IT" dirty="0">
                <a:latin typeface="Arial" pitchFamily="34" charset="0"/>
                <a:cs typeface="Arial" pitchFamily="34" charset="0"/>
              </a:rPr>
              <a:t> </a:t>
            </a:r>
            <a:r>
              <a:rPr lang="it-IT" b="1" u="sng" dirty="0">
                <a:latin typeface="Arial" pitchFamily="34" charset="0"/>
                <a:cs typeface="Arial" pitchFamily="34" charset="0"/>
              </a:rPr>
              <a:t>nel corso di tre mesi</a:t>
            </a:r>
            <a:r>
              <a:rPr lang="it-IT" dirty="0">
                <a:latin typeface="Arial" pitchFamily="34" charset="0"/>
                <a:cs typeface="Arial" pitchFamily="34" charset="0"/>
              </a:rPr>
              <a:t>, senza giustificati motivi o </a:t>
            </a:r>
            <a:r>
              <a:rPr lang="it-IT" b="1" dirty="0">
                <a:latin typeface="Arial" pitchFamily="34" charset="0"/>
                <a:cs typeface="Arial" pitchFamily="34" charset="0"/>
              </a:rPr>
              <a:t>la mancata frequenza di almeno un quarto del monte ore annuale </a:t>
            </a:r>
            <a:r>
              <a:rPr lang="it-IT" dirty="0">
                <a:latin typeface="Arial" pitchFamily="34" charset="0"/>
                <a:cs typeface="Arial" pitchFamily="34" charset="0"/>
              </a:rPr>
              <a:t>personalizzato, senza giustificati motivi.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507288" cy="1143000"/>
          </a:xfrm>
        </p:spPr>
        <p:txBody>
          <a:bodyPr>
            <a:normAutofit/>
          </a:bodyPr>
          <a:lstStyle/>
          <a:p>
            <a:r>
              <a:rPr lang="it-IT" b="1" dirty="0"/>
              <a:t>MANCATA ISCRIZIONE </a:t>
            </a:r>
            <a:br>
              <a:rPr lang="it-IT" dirty="0"/>
            </a:br>
            <a:r>
              <a:rPr lang="it-IT" dirty="0"/>
              <a:t>il DIRIGENTE SCOLASTICO</a:t>
            </a:r>
          </a:p>
        </p:txBody>
      </p:sp>
      <p:sp>
        <p:nvSpPr>
          <p:cNvPr id="3" name="Rettangolo 2"/>
          <p:cNvSpPr/>
          <p:nvPr/>
        </p:nvSpPr>
        <p:spPr>
          <a:xfrm>
            <a:off x="467544" y="1988840"/>
            <a:ext cx="7920880" cy="1938992"/>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Nelle more dell'attivazione dell'ANIST, </a:t>
            </a:r>
            <a:r>
              <a:rPr lang="it-IT" sz="2000" b="1" dirty="0">
                <a:latin typeface="Arial" pitchFamily="34" charset="0"/>
                <a:cs typeface="Arial" pitchFamily="34" charset="0"/>
              </a:rPr>
              <a:t>i Dirigenti scolastici trasmettono al Sindaco, entro il mese di ottobre, i dati relativi ai minori, soggetti all'obbligo di istruzione regolarmente iscritti presso le proprie istituzioni scolastiche</a:t>
            </a:r>
            <a:r>
              <a:rPr lang="it-IT" sz="2000" dirty="0">
                <a:latin typeface="Arial" pitchFamily="34" charset="0"/>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b="1" dirty="0"/>
              <a:t>MANCATA ISCRIZIONE</a:t>
            </a:r>
            <a:br>
              <a:rPr lang="it-IT" b="1" dirty="0"/>
            </a:br>
            <a:r>
              <a:rPr lang="it-IT" b="1" dirty="0"/>
              <a:t> </a:t>
            </a:r>
            <a:r>
              <a:rPr lang="it-IT" dirty="0"/>
              <a:t>il SINDACO </a:t>
            </a:r>
          </a:p>
        </p:txBody>
      </p:sp>
      <p:sp>
        <p:nvSpPr>
          <p:cNvPr id="3" name="Rettangolo 2"/>
          <p:cNvSpPr/>
          <p:nvPr/>
        </p:nvSpPr>
        <p:spPr>
          <a:xfrm>
            <a:off x="323528" y="1340768"/>
            <a:ext cx="8640960" cy="5632311"/>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Al fine di garantire l'adempimento dell'obbligo di istruzione, </a:t>
            </a:r>
            <a:r>
              <a:rPr lang="it-IT" sz="2000" b="1" dirty="0">
                <a:latin typeface="Arial" pitchFamily="34" charset="0"/>
                <a:cs typeface="Arial" pitchFamily="34" charset="0"/>
              </a:rPr>
              <a:t>il Sindaco</a:t>
            </a:r>
            <a:r>
              <a:rPr lang="it-IT" sz="2000" dirty="0">
                <a:latin typeface="Arial" pitchFamily="34" charset="0"/>
                <a:cs typeface="Arial" pitchFamily="34" charset="0"/>
              </a:rPr>
              <a:t>, mediante accesso all'Anagrafe nazionale dell'istruzione (ANIST), istituita ai sensi dell'art. 62-quater del codice dell'amministrazione digitale, di cui al decreto legislativo 7 marzo 2005, n. 82, </a:t>
            </a:r>
            <a:r>
              <a:rPr lang="it-IT" sz="2000" b="1" dirty="0">
                <a:latin typeface="Arial" pitchFamily="34" charset="0"/>
                <a:cs typeface="Arial" pitchFamily="34" charset="0"/>
              </a:rPr>
              <a:t>individua i minori non in regola con il predetto obbligo </a:t>
            </a:r>
            <a:r>
              <a:rPr lang="it-IT" sz="2000" dirty="0">
                <a:latin typeface="Arial" pitchFamily="34" charset="0"/>
                <a:cs typeface="Arial" pitchFamily="34" charset="0"/>
              </a:rPr>
              <a:t>e attraverso</a:t>
            </a:r>
            <a:r>
              <a:rPr lang="it-IT" sz="2000" b="1" dirty="0">
                <a:latin typeface="Arial" pitchFamily="34" charset="0"/>
                <a:cs typeface="Arial" pitchFamily="34" charset="0"/>
              </a:rPr>
              <a:t> </a:t>
            </a:r>
            <a:r>
              <a:rPr lang="it-IT" sz="2000" dirty="0">
                <a:latin typeface="Arial" pitchFamily="34" charset="0"/>
                <a:cs typeface="Arial" pitchFamily="34" charset="0"/>
              </a:rPr>
              <a:t>i dati ricevuti da parte dei Dirigenti scolastici, entro il mese di OTTOBRE, </a:t>
            </a:r>
            <a:r>
              <a:rPr lang="it-IT" sz="2000" b="1" dirty="0">
                <a:latin typeface="Arial" pitchFamily="34" charset="0"/>
                <a:cs typeface="Arial" pitchFamily="34" charset="0"/>
              </a:rPr>
              <a:t>relativi ai minori, soggetti all'obbligo di istruzione regolarmente iscritti presso le proprie istituzioni scolastiche, </a:t>
            </a:r>
            <a:r>
              <a:rPr lang="it-IT" sz="2000" dirty="0">
                <a:latin typeface="Arial" pitchFamily="34" charset="0"/>
                <a:cs typeface="Arial" pitchFamily="34" charset="0"/>
              </a:rPr>
              <a:t> identifica i minori che non risultano regolarmente iscritti e </a:t>
            </a:r>
            <a:r>
              <a:rPr lang="it-IT" sz="2000" b="1" dirty="0">
                <a:latin typeface="Arial" pitchFamily="34" charset="0"/>
                <a:cs typeface="Arial" pitchFamily="34" charset="0"/>
              </a:rPr>
              <a:t>ammonisce senza ritardo il responsabile dell'adempimento dell'obbligo d’istruzione</a:t>
            </a:r>
            <a:r>
              <a:rPr lang="it-IT" sz="2000" dirty="0">
                <a:latin typeface="Arial" pitchFamily="34" charset="0"/>
                <a:cs typeface="Arial" pitchFamily="34" charset="0"/>
              </a:rPr>
              <a:t> (</a:t>
            </a:r>
            <a:r>
              <a:rPr lang="it-IT" sz="2000" dirty="0" err="1">
                <a:latin typeface="Arial" pitchFamily="34" charset="0"/>
                <a:cs typeface="Arial" pitchFamily="34" charset="0"/>
              </a:rPr>
              <a:t>r.o.d.i</a:t>
            </a:r>
            <a:r>
              <a:rPr lang="it-IT" sz="2000" dirty="0">
                <a:latin typeface="Arial" pitchFamily="34" charset="0"/>
                <a:cs typeface="Arial" pitchFamily="34" charset="0"/>
              </a:rPr>
              <a:t>.), </a:t>
            </a:r>
            <a:r>
              <a:rPr lang="it-IT" sz="2000" b="1" dirty="0">
                <a:latin typeface="Arial" pitchFamily="34" charset="0"/>
                <a:cs typeface="Arial" pitchFamily="34" charset="0"/>
              </a:rPr>
              <a:t>invitandolo ad ottemperare alla legge</a:t>
            </a:r>
            <a:r>
              <a:rPr lang="it-IT" sz="2000" dirty="0">
                <a:latin typeface="Arial" pitchFamily="34" charset="0"/>
                <a:cs typeface="Arial" pitchFamily="34" charset="0"/>
              </a:rPr>
              <a:t>. </a:t>
            </a:r>
          </a:p>
          <a:p>
            <a:pPr algn="just">
              <a:lnSpc>
                <a:spcPct val="150000"/>
              </a:lnSpc>
            </a:pPr>
            <a:endParaRPr lang="it-IT"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628800"/>
            <a:ext cx="7992888" cy="4708981"/>
          </a:xfrm>
          <a:prstGeom prst="rect">
            <a:avLst/>
          </a:prstGeom>
        </p:spPr>
        <p:txBody>
          <a:bodyPr wrap="square">
            <a:spAutoFit/>
          </a:bodyPr>
          <a:lstStyle/>
          <a:p>
            <a:pPr algn="just">
              <a:lnSpc>
                <a:spcPct val="150000"/>
              </a:lnSpc>
            </a:pPr>
            <a:r>
              <a:rPr lang="it-IT" sz="2000" dirty="0">
                <a:latin typeface="Arial" pitchFamily="34" charset="0"/>
                <a:cs typeface="Arial" pitchFamily="34" charset="0"/>
              </a:rPr>
              <a:t>Il Sindaco procede ai sensi dell'art. 331 del </a:t>
            </a:r>
            <a:r>
              <a:rPr lang="it-IT" sz="2000" dirty="0" err="1">
                <a:latin typeface="Arial" pitchFamily="34" charset="0"/>
                <a:cs typeface="Arial" pitchFamily="34" charset="0"/>
              </a:rPr>
              <a:t>c.p.p.</a:t>
            </a:r>
            <a:r>
              <a:rPr lang="it-IT" sz="2000" dirty="0">
                <a:latin typeface="Arial" pitchFamily="34" charset="0"/>
                <a:cs typeface="Arial" pitchFamily="34" charset="0"/>
              </a:rPr>
              <a:t>(codice di procedura penale), </a:t>
            </a:r>
            <a:r>
              <a:rPr lang="it-IT" sz="2000" b="1" dirty="0">
                <a:latin typeface="Arial" pitchFamily="34" charset="0"/>
                <a:cs typeface="Arial" pitchFamily="34" charset="0"/>
              </a:rPr>
              <a:t>DENUNCIA ALLA PROCURA DELLA REPUBBLICA PRESSO IL TRIBUNALE ORDINARIO</a:t>
            </a:r>
            <a:r>
              <a:rPr lang="it-IT" sz="2000" dirty="0">
                <a:latin typeface="Arial" pitchFamily="34" charset="0"/>
                <a:cs typeface="Arial" pitchFamily="34" charset="0"/>
              </a:rPr>
              <a:t> se il </a:t>
            </a:r>
            <a:r>
              <a:rPr lang="it-IT" sz="2000" dirty="0" err="1">
                <a:latin typeface="Arial" pitchFamily="34" charset="0"/>
                <a:cs typeface="Arial" pitchFamily="34" charset="0"/>
              </a:rPr>
              <a:t>r.o.d.i.</a:t>
            </a:r>
            <a:r>
              <a:rPr lang="it-IT" sz="2000" dirty="0">
                <a:latin typeface="Arial" pitchFamily="34" charset="0"/>
                <a:cs typeface="Arial" pitchFamily="34" charset="0"/>
              </a:rPr>
              <a:t>, previamente ammonito non provi:</a:t>
            </a:r>
          </a:p>
          <a:p>
            <a:pPr algn="just">
              <a:lnSpc>
                <a:spcPct val="150000"/>
              </a:lnSpc>
              <a:buFontTx/>
              <a:buChar char="-"/>
            </a:pPr>
            <a:r>
              <a:rPr lang="it-IT" sz="2000" dirty="0">
                <a:latin typeface="Arial" pitchFamily="34" charset="0"/>
                <a:cs typeface="Arial" pitchFamily="34" charset="0"/>
              </a:rPr>
              <a:t> di procurare altrimenti l'istruzione degli obbligati </a:t>
            </a:r>
          </a:p>
          <a:p>
            <a:pPr algn="just">
              <a:lnSpc>
                <a:spcPct val="150000"/>
              </a:lnSpc>
              <a:buFontTx/>
              <a:buChar char="-"/>
            </a:pPr>
            <a:r>
              <a:rPr lang="it-IT" sz="2000" dirty="0">
                <a:latin typeface="Arial" pitchFamily="34" charset="0"/>
                <a:cs typeface="Arial" pitchFamily="34" charset="0"/>
              </a:rPr>
              <a:t> con motivi di salute, o con altri impedimenti gravi la mancata iscrizione del minore presso una scuola del sistema nazionale di istruzione; </a:t>
            </a:r>
          </a:p>
          <a:p>
            <a:pPr algn="just">
              <a:lnSpc>
                <a:spcPct val="150000"/>
              </a:lnSpc>
            </a:pPr>
            <a:r>
              <a:rPr lang="it-IT" sz="2000" dirty="0">
                <a:latin typeface="Arial" pitchFamily="34" charset="0"/>
                <a:cs typeface="Arial" pitchFamily="34" charset="0"/>
              </a:rPr>
              <a:t>-non conduca il minore a scuola entro una settimana dall'ammonizione.</a:t>
            </a:r>
          </a:p>
        </p:txBody>
      </p:sp>
      <p:sp>
        <p:nvSpPr>
          <p:cNvPr id="4" name="Titolo 3"/>
          <p:cNvSpPr>
            <a:spLocks noGrp="1"/>
          </p:cNvSpPr>
          <p:nvPr>
            <p:ph type="title"/>
          </p:nvPr>
        </p:nvSpPr>
        <p:spPr/>
        <p:txBody>
          <a:bodyPr>
            <a:normAutofit fontScale="90000"/>
          </a:bodyPr>
          <a:lstStyle/>
          <a:p>
            <a:r>
              <a:rPr lang="it-IT" b="1" dirty="0"/>
              <a:t>MANCATA ISCRIZIONE</a:t>
            </a:r>
            <a:br>
              <a:rPr lang="it-IT" b="1" dirty="0"/>
            </a:br>
            <a:r>
              <a:rPr lang="it-IT" b="1" dirty="0"/>
              <a:t> </a:t>
            </a:r>
            <a:r>
              <a:rPr lang="it-IT" dirty="0"/>
              <a:t>il SINDACO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0"/>
            <a:ext cx="6336704" cy="666936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673</TotalTime>
  <Words>1256</Words>
  <Application>Microsoft Office PowerPoint</Application>
  <PresentationFormat>Presentazione su schermo (4:3)</PresentationFormat>
  <Paragraphs>68</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Georgia</vt:lpstr>
      <vt:lpstr>Wingdings</vt:lpstr>
      <vt:lpstr>Wingdings 2</vt:lpstr>
      <vt:lpstr>Città</vt:lpstr>
      <vt:lpstr>Presentazione standard di PowerPoint</vt:lpstr>
      <vt:lpstr>Presentazione standard di PowerPoint</vt:lpstr>
      <vt:lpstr>RECLUSIONE fino a 2 ANNI</vt:lpstr>
      <vt:lpstr>RECLUSIONE fino a 1 ANNO</vt:lpstr>
      <vt:lpstr>Presentazione standard di PowerPoint</vt:lpstr>
      <vt:lpstr>MANCATA ISCRIZIONE  il DIRIGENTE SCOLASTICO</vt:lpstr>
      <vt:lpstr>MANCATA ISCRIZIONE  il SINDACO </vt:lpstr>
      <vt:lpstr>MANCATA ISCRIZIONE  il SINDACO </vt:lpstr>
      <vt:lpstr>Presentazione standard di PowerPoint</vt:lpstr>
      <vt:lpstr>ELUSIONE DELL’OBBLIGO DI ISTRUZIONE  il DIRIGENTE SCOLASTICO  </vt:lpstr>
      <vt:lpstr>ELUSIONE DELL’OBBLIGO DI ISTRUZIONE  il DIRIGENTE SCOLASTICO</vt:lpstr>
      <vt:lpstr>ELUSIONE DELL’OBBLIGO DI ISTRUZIONE  il SINDACO </vt:lpstr>
      <vt:lpstr>Presentazione standard di PowerPoint</vt:lpstr>
      <vt:lpstr>  FREQUENZA IRREGOLARE</vt:lpstr>
      <vt:lpstr>AZIONI DI PREVENZIONE</vt:lpstr>
      <vt:lpstr>Presentazione standard di PowerPoint</vt:lpstr>
      <vt:lpstr>Decreto Caivano e assegno di inclusione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Istituto Comprensivo Edmondo De Amicis</cp:lastModifiedBy>
  <cp:revision>19</cp:revision>
  <cp:lastPrinted>2024-05-13T06:27:08Z</cp:lastPrinted>
  <dcterms:created xsi:type="dcterms:W3CDTF">2024-05-12T16:00:57Z</dcterms:created>
  <dcterms:modified xsi:type="dcterms:W3CDTF">2024-05-13T11:04:06Z</dcterms:modified>
</cp:coreProperties>
</file>